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tags/tag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4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handoutMasterIdLst>
    <p:handoutMasterId r:id="rId34"/>
  </p:handoutMasterIdLst>
  <p:sldIdLst>
    <p:sldId id="258" r:id="rId3"/>
    <p:sldId id="259" r:id="rId4"/>
    <p:sldId id="381" r:id="rId5"/>
    <p:sldId id="378" r:id="rId6"/>
    <p:sldId id="379" r:id="rId7"/>
    <p:sldId id="372" r:id="rId8"/>
    <p:sldId id="358" r:id="rId9"/>
    <p:sldId id="371" r:id="rId10"/>
    <p:sldId id="334" r:id="rId11"/>
    <p:sldId id="362" r:id="rId12"/>
    <p:sldId id="363" r:id="rId13"/>
    <p:sldId id="268" r:id="rId14"/>
    <p:sldId id="269" r:id="rId15"/>
    <p:sldId id="270" r:id="rId16"/>
    <p:sldId id="373" r:id="rId17"/>
    <p:sldId id="273" r:id="rId18"/>
    <p:sldId id="300" r:id="rId19"/>
    <p:sldId id="314" r:id="rId20"/>
    <p:sldId id="280" r:id="rId21"/>
    <p:sldId id="376" r:id="rId22"/>
    <p:sldId id="572" r:id="rId23"/>
    <p:sldId id="573" r:id="rId24"/>
    <p:sldId id="340" r:id="rId25"/>
    <p:sldId id="285" r:id="rId26"/>
    <p:sldId id="286" r:id="rId27"/>
    <p:sldId id="289" r:id="rId28"/>
    <p:sldId id="290" r:id="rId29"/>
    <p:sldId id="348" r:id="rId30"/>
    <p:sldId id="352" r:id="rId31"/>
    <p:sldId id="350" r:id="rId32"/>
  </p:sldIdLst>
  <p:sldSz cx="9144000" cy="6858000" type="screen4x3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49" autoAdjust="0"/>
    <p:restoredTop sz="67949" autoAdjust="0"/>
  </p:normalViewPr>
  <p:slideViewPr>
    <p:cSldViewPr>
      <p:cViewPr varScale="1">
        <p:scale>
          <a:sx n="71" d="100"/>
          <a:sy n="71" d="100"/>
        </p:scale>
        <p:origin x="262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67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4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F24084-D63E-BC43-A583-FEBE869F2CB0}" type="doc">
      <dgm:prSet loTypeId="urn:microsoft.com/office/officeart/2005/8/layout/arrow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9175BC-1095-BD4D-A43D-74F15734971C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Conventional</a:t>
          </a:r>
        </a:p>
        <a:p>
          <a:r>
            <a:rPr lang="en-US" dirty="0"/>
            <a:t>Approach</a:t>
          </a:r>
        </a:p>
      </dgm:t>
    </dgm:pt>
    <dgm:pt modelId="{58855154-07CF-CB4C-B11E-3713EC0D779D}" type="parTrans" cxnId="{4C14033B-1533-1F45-9C5C-419CD60DF881}">
      <dgm:prSet/>
      <dgm:spPr/>
      <dgm:t>
        <a:bodyPr/>
        <a:lstStyle/>
        <a:p>
          <a:endParaRPr lang="en-US"/>
        </a:p>
      </dgm:t>
    </dgm:pt>
    <dgm:pt modelId="{02990D5C-3931-4541-A4C6-D6073C109004}" type="sibTrans" cxnId="{4C14033B-1533-1F45-9C5C-419CD60DF881}">
      <dgm:prSet/>
      <dgm:spPr/>
      <dgm:t>
        <a:bodyPr/>
        <a:lstStyle/>
        <a:p>
          <a:endParaRPr lang="en-US"/>
        </a:p>
      </dgm:t>
    </dgm:pt>
    <dgm:pt modelId="{B944A799-15CB-1949-B0B7-91570CD249CE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Sustainable Approach</a:t>
          </a:r>
        </a:p>
      </dgm:t>
    </dgm:pt>
    <dgm:pt modelId="{5937153B-99B7-E34A-9238-ED12A2433AAC}" type="parTrans" cxnId="{CDD8F790-3FC4-0346-88C8-9A8808963996}">
      <dgm:prSet/>
      <dgm:spPr/>
      <dgm:t>
        <a:bodyPr/>
        <a:lstStyle/>
        <a:p>
          <a:endParaRPr lang="en-US"/>
        </a:p>
      </dgm:t>
    </dgm:pt>
    <dgm:pt modelId="{951F6E05-1060-114E-9D7B-B95E00CA8F3F}" type="sibTrans" cxnId="{CDD8F790-3FC4-0346-88C8-9A8808963996}">
      <dgm:prSet/>
      <dgm:spPr/>
      <dgm:t>
        <a:bodyPr/>
        <a:lstStyle/>
        <a:p>
          <a:endParaRPr lang="en-US"/>
        </a:p>
      </dgm:t>
    </dgm:pt>
    <dgm:pt modelId="{96FE9700-F39C-9C48-8DAF-07EBAEDCBAD4}" type="pres">
      <dgm:prSet presAssocID="{73F24084-D63E-BC43-A583-FEBE869F2CB0}" presName="diagram" presStyleCnt="0">
        <dgm:presLayoutVars>
          <dgm:dir/>
          <dgm:resizeHandles val="exact"/>
        </dgm:presLayoutVars>
      </dgm:prSet>
      <dgm:spPr/>
    </dgm:pt>
    <dgm:pt modelId="{2A7386B5-BE9F-B446-A73D-A0B199F115A3}" type="pres">
      <dgm:prSet presAssocID="{9A9175BC-1095-BD4D-A43D-74F15734971C}" presName="arrow" presStyleLbl="node1" presStyleIdx="0" presStyleCnt="2">
        <dgm:presLayoutVars>
          <dgm:bulletEnabled val="1"/>
        </dgm:presLayoutVars>
      </dgm:prSet>
      <dgm:spPr/>
    </dgm:pt>
    <dgm:pt modelId="{4FC15505-62C8-D34F-A141-65C23AC66D3E}" type="pres">
      <dgm:prSet presAssocID="{B944A799-15CB-1949-B0B7-91570CD249CE}" presName="arrow" presStyleLbl="node1" presStyleIdx="1" presStyleCnt="2">
        <dgm:presLayoutVars>
          <dgm:bulletEnabled val="1"/>
        </dgm:presLayoutVars>
      </dgm:prSet>
      <dgm:spPr/>
    </dgm:pt>
  </dgm:ptLst>
  <dgm:cxnLst>
    <dgm:cxn modelId="{D8C13D0E-38A6-6344-9DA4-E2794CADBE44}" type="presOf" srcId="{B944A799-15CB-1949-B0B7-91570CD249CE}" destId="{4FC15505-62C8-D34F-A141-65C23AC66D3E}" srcOrd="0" destOrd="0" presId="urn:microsoft.com/office/officeart/2005/8/layout/arrow5"/>
    <dgm:cxn modelId="{4C14033B-1533-1F45-9C5C-419CD60DF881}" srcId="{73F24084-D63E-BC43-A583-FEBE869F2CB0}" destId="{9A9175BC-1095-BD4D-A43D-74F15734971C}" srcOrd="0" destOrd="0" parTransId="{58855154-07CF-CB4C-B11E-3713EC0D779D}" sibTransId="{02990D5C-3931-4541-A4C6-D6073C109004}"/>
    <dgm:cxn modelId="{CDD8F790-3FC4-0346-88C8-9A8808963996}" srcId="{73F24084-D63E-BC43-A583-FEBE869F2CB0}" destId="{B944A799-15CB-1949-B0B7-91570CD249CE}" srcOrd="1" destOrd="0" parTransId="{5937153B-99B7-E34A-9238-ED12A2433AAC}" sibTransId="{951F6E05-1060-114E-9D7B-B95E00CA8F3F}"/>
    <dgm:cxn modelId="{E37E0393-90DF-2F4C-B5C1-A150A3C8C7EB}" type="presOf" srcId="{9A9175BC-1095-BD4D-A43D-74F15734971C}" destId="{2A7386B5-BE9F-B446-A73D-A0B199F115A3}" srcOrd="0" destOrd="0" presId="urn:microsoft.com/office/officeart/2005/8/layout/arrow5"/>
    <dgm:cxn modelId="{484D87F6-FA60-DF42-89B2-B4373669BBC8}" type="presOf" srcId="{73F24084-D63E-BC43-A583-FEBE869F2CB0}" destId="{96FE9700-F39C-9C48-8DAF-07EBAEDCBAD4}" srcOrd="0" destOrd="0" presId="urn:microsoft.com/office/officeart/2005/8/layout/arrow5"/>
    <dgm:cxn modelId="{0BFDE10C-9CEE-D14F-9DE0-C155054AAFF3}" type="presParOf" srcId="{96FE9700-F39C-9C48-8DAF-07EBAEDCBAD4}" destId="{2A7386B5-BE9F-B446-A73D-A0B199F115A3}" srcOrd="0" destOrd="0" presId="urn:microsoft.com/office/officeart/2005/8/layout/arrow5"/>
    <dgm:cxn modelId="{2A673A26-DDA5-2D4A-AAC6-3071C96E365C}" type="presParOf" srcId="{96FE9700-F39C-9C48-8DAF-07EBAEDCBAD4}" destId="{4FC15505-62C8-D34F-A141-65C23AC66D3E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7386B5-BE9F-B446-A73D-A0B199F115A3}">
      <dsp:nvSpPr>
        <dsp:cNvPr id="0" name=""/>
        <dsp:cNvSpPr/>
      </dsp:nvSpPr>
      <dsp:spPr>
        <a:xfrm rot="16200000">
          <a:off x="702" y="261838"/>
          <a:ext cx="4002285" cy="4002285"/>
        </a:xfrm>
        <a:prstGeom prst="downArrow">
          <a:avLst>
            <a:gd name="adj1" fmla="val 50000"/>
            <a:gd name="adj2" fmla="val 35000"/>
          </a:avLst>
        </a:prstGeom>
        <a:solidFill>
          <a:schemeClr val="accent2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Conventional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Approach</a:t>
          </a:r>
        </a:p>
      </dsp:txBody>
      <dsp:txXfrm rot="5400000">
        <a:off x="702" y="1262409"/>
        <a:ext cx="3301885" cy="2001143"/>
      </dsp:txXfrm>
    </dsp:sp>
    <dsp:sp modelId="{4FC15505-62C8-D34F-A141-65C23AC66D3E}">
      <dsp:nvSpPr>
        <dsp:cNvPr id="0" name=""/>
        <dsp:cNvSpPr/>
      </dsp:nvSpPr>
      <dsp:spPr>
        <a:xfrm rot="5400000">
          <a:off x="4226611" y="261838"/>
          <a:ext cx="4002285" cy="4002285"/>
        </a:xfrm>
        <a:prstGeom prst="downArrow">
          <a:avLst>
            <a:gd name="adj1" fmla="val 50000"/>
            <a:gd name="adj2" fmla="val 35000"/>
          </a:avLst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Sustainable Approach</a:t>
          </a:r>
        </a:p>
      </dsp:txBody>
      <dsp:txXfrm rot="-5400000">
        <a:off x="4927011" y="1262409"/>
        <a:ext cx="3301885" cy="20011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B24EF1-960A-2D4A-94E3-738B788A4AB7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7013BC-AB1F-B149-923E-D9989F881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882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C28C9-BA3C-2048-8AE7-90D40E7F6DC9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CA84D-2241-B34B-B9FE-B405BBE5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366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9EC4A-95A4-4A6D-963F-6EF24C6933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82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84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03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9EC4A-95A4-4A6D-963F-6EF24C6933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90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9EC4A-95A4-4A6D-963F-6EF24C6933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80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9EC4A-95A4-4A6D-963F-6EF24C6933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56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33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9EC4A-95A4-4A6D-963F-6EF24C6933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66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21101" indent="-277346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09386" indent="-221877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53140" indent="-221877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96894" indent="-221877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440648" indent="-2218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84402" indent="-2218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328156" indent="-2218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771910" indent="-2218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601ECDFD-C37A-804D-9692-2B0BC2BFD27D}" type="slidenum">
              <a:rPr lang="en-US" sz="1200">
                <a:latin typeface="Arial" charset="0"/>
                <a:cs typeface="Arial" charset="0"/>
              </a:rPr>
              <a:pPr/>
              <a:t>17</a:t>
            </a:fld>
            <a:endParaRPr lang="en-US" sz="1200">
              <a:latin typeface="Arial" charset="0"/>
              <a:cs typeface="Arial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21101" indent="-277346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09386" indent="-221877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53140" indent="-221877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96894" indent="-221877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440648" indent="-2218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84402" indent="-2218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328156" indent="-2218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771910" indent="-2218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55E150C2-2327-D648-A4F7-6645C2D2A4B1}" type="slidenum">
              <a:rPr lang="en-US" sz="1200">
                <a:latin typeface="Arial" charset="0"/>
                <a:cs typeface="Arial" charset="0"/>
              </a:rPr>
              <a:pPr/>
              <a:t>18</a:t>
            </a:fld>
            <a:endParaRPr lang="en-US" sz="1200">
              <a:latin typeface="Arial" charset="0"/>
              <a:cs typeface="Arial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rial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sz="11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9EC4A-95A4-4A6D-963F-6EF24C6933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69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will discuss the causes and consequences of power and politics which is often self- serving </a:t>
            </a:r>
            <a:r>
              <a:rPr lang="en-US" dirty="0" err="1"/>
              <a:t>behhaviours</a:t>
            </a:r>
            <a:r>
              <a:rPr lang="en-US" dirty="0"/>
              <a:t>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explore the counterbalancing relational concepts of trust, fairness and integrative negotiation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99EC4A-95A4-4A6D-963F-6EF24C6933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776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04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191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000" dirty="0">
              <a:latin typeface="+mn-lt"/>
              <a:ea typeface="MS PGothic" charset="0"/>
            </a:endParaRPr>
          </a:p>
          <a:p>
            <a:endParaRPr lang="en-US" sz="10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68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219E8-576A-409E-99D8-7096C6A92CC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3790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642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093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50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 marL="721101" indent="-277346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 marL="1109386" indent="-221877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 marL="1553140" indent="-221877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 marL="1996894" indent="-221877" eaLnBrk="0" hangingPunct="0"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marL="2440648" indent="-2218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marL="2884402" indent="-2218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marL="3328156" indent="-2218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marL="3771910" indent="-22187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fld id="{1DC09B4B-13D0-B743-9DF1-0300DEEB5359}" type="slidenum">
              <a:rPr lang="en-CA" sz="1200">
                <a:cs typeface="Arial" charset="0"/>
              </a:rPr>
              <a:pPr/>
              <a:t>27</a:t>
            </a:fld>
            <a:endParaRPr lang="en-CA" sz="1200">
              <a:cs typeface="Arial" charset="0"/>
            </a:endParaRPr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6997" y="4343091"/>
            <a:ext cx="6020686" cy="411572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lvl="0"/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100" dirty="0">
              <a:latin typeface="Times" charset="0"/>
              <a:ea typeface="MS PGothic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757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00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219E8-576A-409E-99D8-7096C6A92CC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79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45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037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219E8-576A-409E-99D8-7096C6A92CC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86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60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4C807-A9F2-D646-83C8-61639880E4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53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79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703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57A73-2121-4B4F-A8B1-943A1A4B0703}" type="datetime1">
              <a:rPr lang="en-CA" smtClean="0"/>
              <a:t>2019-02-18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2E4C-12CA-44F2-831A-2843C3F4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8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14C9-8F1C-904D-AC5F-AB51BFE5C5C2}" type="datetime1">
              <a:rPr lang="en-CA" smtClean="0"/>
              <a:t>2019-02-18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2E4C-12CA-44F2-831A-2843C3F4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0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ADB7E-47D9-274D-9E14-B44F614FFA9A}" type="datetime1">
              <a:rPr lang="en-CA" smtClean="0"/>
              <a:t>2019-02-18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2E4C-12CA-44F2-831A-2843C3F4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2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7DB3-E856-7048-9AAB-5920B8327745}" type="datetime1">
              <a:rPr lang="en-CA" smtClean="0"/>
              <a:t>2019-02-18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2E4C-12CA-44F2-831A-2843C3F4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6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arning Objective_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371600" cy="1189038"/>
          </a:xfrm>
        </p:spPr>
        <p:txBody>
          <a:bodyPr/>
          <a:lstStyle>
            <a:lvl1pPr>
              <a:defRPr sz="3600" b="1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905000" y="228600"/>
            <a:ext cx="6781800" cy="1219200"/>
          </a:xfrm>
        </p:spPr>
        <p:txBody>
          <a:bodyPr/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2015 Nelson Education Limited.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11-</a:t>
            </a:r>
            <a:fld id="{B158AEBB-5BE8-455B-8E50-C205CB3317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39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F0D7C-986F-A142-906C-37252CD36D5D}" type="datetime1">
              <a:rPr lang="en-CA" smtClean="0"/>
              <a:t>2019-02-18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1A7A-9986-4EB5-BE14-24390A66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00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BA483-6365-DA40-A9A9-E944B47386A3}" type="datetime1">
              <a:rPr lang="en-CA" smtClean="0"/>
              <a:t>2019-02-18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1A7A-9986-4EB5-BE14-24390A66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61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909C2-6099-BA4B-A571-5C0E4A8E1CE7}" type="datetime1">
              <a:rPr lang="en-CA" smtClean="0"/>
              <a:t>2019-02-18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1A7A-9986-4EB5-BE14-24390A66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246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D58F-626B-3342-A677-525C85E25F9C}" type="datetime1">
              <a:rPr lang="en-CA" smtClean="0"/>
              <a:t>2019-02-18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 Fall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1A7A-9986-4EB5-BE14-24390A66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76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EEDF5-E6D5-2A4C-B603-32CEC2621E36}" type="datetime1">
              <a:rPr lang="en-CA" smtClean="0"/>
              <a:t>2019-02-18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 Fall 2017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1A7A-9986-4EB5-BE14-24390A66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873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044C7-E5DF-AF4C-8777-87AD53FB1F84}" type="datetime1">
              <a:rPr lang="en-CA" smtClean="0"/>
              <a:t>2019-02-18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 Fall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1A7A-9986-4EB5-BE14-24390A66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7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9B38-6A80-6F4A-A6D8-EBAD17951133}" type="datetime1">
              <a:rPr lang="en-CA" smtClean="0"/>
              <a:t>2019-02-18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2E4C-12CA-44F2-831A-2843C3F4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950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BC466-1656-0E4E-8504-A2DC3CA3A7B0}" type="datetime1">
              <a:rPr lang="en-CA" smtClean="0"/>
              <a:t>2019-02-18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 Fall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1A7A-9986-4EB5-BE14-24390A66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324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744E1-B959-3B47-BBD2-914B4557A7E3}" type="datetime1">
              <a:rPr lang="en-CA" smtClean="0"/>
              <a:t>2019-02-18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 Fall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1A7A-9986-4EB5-BE14-24390A66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782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FD29-099B-7146-819E-B2DDDBF71C35}" type="datetime1">
              <a:rPr lang="en-CA" smtClean="0"/>
              <a:t>2019-02-18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 Fall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1A7A-9986-4EB5-BE14-24390A66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058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97DD1-2FCD-BF40-B2CC-AB60CD8E38E3}" type="datetime1">
              <a:rPr lang="en-CA" smtClean="0"/>
              <a:t>2019-02-18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1A7A-9986-4EB5-BE14-24390A66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145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D3BE9-2783-B04C-BFFE-D3B27548239A}" type="datetime1">
              <a:rPr lang="en-CA" smtClean="0"/>
              <a:t>2019-02-18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1A7A-9986-4EB5-BE14-24390A66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20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288BD-29FB-E74B-9495-5AB19D315562}" type="datetime1">
              <a:rPr lang="en-CA" smtClean="0"/>
              <a:t>2019-02-18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2E4C-12CA-44F2-831A-2843C3F4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93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2740E-A51D-FA42-A942-F44305DE5B70}" type="datetime1">
              <a:rPr lang="en-CA" smtClean="0"/>
              <a:t>2019-02-18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2E4C-12CA-44F2-831A-2843C3F4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85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02232-06F1-0041-88AB-FAA7223581F4}" type="datetime1">
              <a:rPr lang="en-CA" smtClean="0"/>
              <a:t>2019-02-18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2E4C-12CA-44F2-831A-2843C3F4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1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AF884-D4A2-A74E-B9D5-E7D1A1FB9C12}" type="datetime1">
              <a:rPr lang="en-CA" smtClean="0"/>
              <a:t>2019-02-18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2E4C-12CA-44F2-831A-2843C3F4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48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D2BC6-4B18-F14E-96EF-54DCC769684B}" type="datetime1">
              <a:rPr lang="en-CA" smtClean="0"/>
              <a:t>2019-02-18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2E4C-12CA-44F2-831A-2843C3F4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99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331A7-C251-7646-86FA-C6EABC8D636E}" type="datetime1">
              <a:rPr lang="en-CA" smtClean="0"/>
              <a:t>2019-02-18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 Fall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2E4C-12CA-44F2-831A-2843C3F4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13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90134-2215-5146-A457-6CBA39464245}" type="datetime1">
              <a:rPr lang="en-CA" smtClean="0"/>
              <a:t>2019-02-18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 Fall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2E4C-12CA-44F2-831A-2843C3F4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03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532FF-7526-2242-BF02-6474A38F945C}" type="datetime1">
              <a:rPr lang="en-CA" smtClean="0"/>
              <a:t>2019-02-18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MGCR 222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12E4C-12CA-44F2-831A-2843C3F4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5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4" r:id="rId13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49150-6F56-704F-80FA-72C31C78E646}" type="datetime1">
              <a:rPr lang="en-CA" smtClean="0"/>
              <a:t>2019-02-18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Chantal Westgate 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1A7A-9986-4EB5-BE14-24390A66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0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09339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/>
              <a:t>Chapter 8</a:t>
            </a:r>
            <a:br>
              <a:rPr lang="en-US" dirty="0"/>
            </a:br>
            <a:r>
              <a:rPr lang="en-US" dirty="0"/>
              <a:t>Understanding Relationships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C27BFD-9A74-E049-B840-6D04A5C42D29}"/>
              </a:ext>
            </a:extLst>
          </p:cNvPr>
          <p:cNvSpPr/>
          <p:nvPr/>
        </p:nvSpPr>
        <p:spPr>
          <a:xfrm>
            <a:off x="838200" y="990600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600" dirty="0"/>
              <a:t>MGCR 222 - Introduction to Organizational Behaviour </a:t>
            </a:r>
            <a:endParaRPr lang="en-US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0BBE22-CB25-5D4B-AD6C-E97653E96E30}"/>
              </a:ext>
            </a:extLst>
          </p:cNvPr>
          <p:cNvSpPr/>
          <p:nvPr/>
        </p:nvSpPr>
        <p:spPr>
          <a:xfrm>
            <a:off x="3148148" y="4800512"/>
            <a:ext cx="28477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/>
              <a:t>Maya Sharma </a:t>
            </a:r>
          </a:p>
        </p:txBody>
      </p:sp>
    </p:spTree>
    <p:extLst>
      <p:ext uri="{BB962C8B-B14F-4D97-AF65-F5344CB8AC3E}">
        <p14:creationId xmlns:p14="http://schemas.microsoft.com/office/powerpoint/2010/main" val="188194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/>
              <a:t>Elements of a Trusting Relationship: Interpersonal Trust, Psychological Contract and Social Networks</a:t>
            </a:r>
          </a:p>
          <a:p>
            <a:r>
              <a:rPr lang="en-US" sz="2800" b="1" dirty="0"/>
              <a:t>Interpersonal trust </a:t>
            </a:r>
            <a:r>
              <a:rPr lang="en-US" sz="2800" dirty="0"/>
              <a:t>-the “expectation, assumption, or belief about the likelihood that another’s future actions will be beneficial, </a:t>
            </a:r>
            <a:r>
              <a:rPr lang="en-US" sz="2800" dirty="0" err="1"/>
              <a:t>favourable</a:t>
            </a:r>
            <a:r>
              <a:rPr lang="en-US" sz="2800" dirty="0"/>
              <a:t>, or at least not detrimental to one’s interests.”</a:t>
            </a:r>
          </a:p>
          <a:p>
            <a:r>
              <a:rPr lang="en-US" sz="2800" b="1" dirty="0"/>
              <a:t>Psychological contract</a:t>
            </a:r>
          </a:p>
          <a:p>
            <a:r>
              <a:rPr lang="en-US" sz="2800" b="1" dirty="0"/>
              <a:t>Impact of trust in</a:t>
            </a:r>
          </a:p>
          <a:p>
            <a:pPr marL="0" lvl="0" indent="0">
              <a:lnSpc>
                <a:spcPct val="50000"/>
              </a:lnSpc>
              <a:buNone/>
            </a:pPr>
            <a:r>
              <a:rPr lang="en-US" sz="2800" b="1" dirty="0"/>
              <a:t>     organizations</a:t>
            </a:r>
          </a:p>
          <a:p>
            <a:pPr marL="0" lvl="0" indent="0">
              <a:buNone/>
            </a:pPr>
            <a:r>
              <a:rPr lang="en-CA" dirty="0"/>
              <a:t>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733800"/>
            <a:ext cx="4038600" cy="280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918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Networks Are Built on Trust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Interactions among members are deemed trustworthy if the following characteristics are demonstrated:</a:t>
            </a:r>
          </a:p>
          <a:p>
            <a:r>
              <a:rPr lang="en-US" sz="3600" dirty="0"/>
              <a:t>Competence</a:t>
            </a:r>
            <a:endParaRPr lang="en-CA" sz="3600" dirty="0"/>
          </a:p>
          <a:p>
            <a:r>
              <a:rPr lang="en-US" sz="3600" dirty="0"/>
              <a:t>Character</a:t>
            </a:r>
            <a:endParaRPr lang="en-CA" sz="3600" dirty="0"/>
          </a:p>
          <a:p>
            <a:r>
              <a:rPr lang="en-US" sz="3600" dirty="0"/>
              <a:t>Goodwill </a:t>
            </a:r>
            <a:endParaRPr lang="en-CA" sz="3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  <p:pic>
        <p:nvPicPr>
          <p:cNvPr id="5" name="Picture 4" descr="mage result for trust imag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894" y="3160871"/>
            <a:ext cx="3733800" cy="3080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6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0"/>
            <a:ext cx="8769004" cy="237583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0" y="838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0" y="533400"/>
            <a:ext cx="5815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Suggestions For Building Trust</a:t>
            </a:r>
          </a:p>
        </p:txBody>
      </p:sp>
    </p:spTree>
    <p:extLst>
      <p:ext uri="{BB962C8B-B14F-4D97-AF65-F5344CB8AC3E}">
        <p14:creationId xmlns:p14="http://schemas.microsoft.com/office/powerpoint/2010/main" val="3136539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Delegation 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What is Delegating? </a:t>
            </a:r>
          </a:p>
          <a:p>
            <a:pPr>
              <a:buFontTx/>
              <a:buChar char="-"/>
            </a:pPr>
            <a:r>
              <a:rPr lang="en-US" sz="2400" b="1" dirty="0"/>
              <a:t>Delegating </a:t>
            </a:r>
            <a:r>
              <a:rPr lang="en-US" sz="2400" dirty="0"/>
              <a:t>is the process through which a person, usually an organizational leader, trusts direct reports, followers, or even peers to accomplish a task or organizational objective.  </a:t>
            </a:r>
          </a:p>
          <a:p>
            <a:r>
              <a:rPr lang="en-US" dirty="0"/>
              <a:t>When to Delegate or not?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5 Steps Of Conventional and Sustainable Delegation </a:t>
            </a:r>
            <a:r>
              <a:rPr lang="en-US" dirty="0">
                <a:solidFill>
                  <a:srgbClr val="FF0000"/>
                </a:solidFill>
              </a:rPr>
              <a:t>(Read On Your Own)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</p:spTree>
    <p:extLst>
      <p:ext uri="{BB962C8B-B14F-4D97-AF65-F5344CB8AC3E}">
        <p14:creationId xmlns:p14="http://schemas.microsoft.com/office/powerpoint/2010/main" val="17428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Fairness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sz="2700" dirty="0">
                <a:solidFill>
                  <a:srgbClr val="FF6600"/>
                </a:solidFill>
              </a:rPr>
              <a:t>(Covered in Chapter 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Fairness?</a:t>
            </a:r>
          </a:p>
          <a:p>
            <a:pPr lvl="1"/>
            <a:r>
              <a:rPr lang="en-US" dirty="0"/>
              <a:t>	A judgment about whether treatment has been just, equitable, and impartial. </a:t>
            </a:r>
          </a:p>
          <a:p>
            <a:pPr lvl="1"/>
            <a:r>
              <a:rPr lang="en-US" dirty="0"/>
              <a:t>Counterforce to politics</a:t>
            </a:r>
          </a:p>
          <a:p>
            <a:pPr lvl="1"/>
            <a:r>
              <a:rPr lang="en-US" dirty="0"/>
              <a:t>Affects trust</a:t>
            </a:r>
          </a:p>
          <a:p>
            <a:r>
              <a:rPr lang="en-US" dirty="0"/>
              <a:t>Distributive, Procedural, Interactional Justice</a:t>
            </a:r>
          </a:p>
          <a:p>
            <a:r>
              <a:rPr lang="en-US" dirty="0"/>
              <a:t>Nepotism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</p:spTree>
    <p:extLst>
      <p:ext uri="{BB962C8B-B14F-4D97-AF65-F5344CB8AC3E}">
        <p14:creationId xmlns:p14="http://schemas.microsoft.com/office/powerpoint/2010/main" val="336109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Tactics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t="-4917" b="-491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59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Negotiation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Negotiation?</a:t>
            </a:r>
          </a:p>
          <a:p>
            <a:pPr>
              <a:buFontTx/>
              <a:buChar char="-"/>
            </a:pPr>
            <a:r>
              <a:rPr lang="en-US" sz="2400" dirty="0"/>
              <a:t>Is a social interaction between two (or more) parties who attempt to persuade or influence each other regarding a specific end. </a:t>
            </a:r>
          </a:p>
          <a:p>
            <a:r>
              <a:rPr lang="en-US" dirty="0"/>
              <a:t>Negotiation outcomes affected by:</a:t>
            </a:r>
          </a:p>
          <a:p>
            <a:pPr lvl="1"/>
            <a:r>
              <a:rPr lang="en-US" dirty="0"/>
              <a:t>Influence Tactics</a:t>
            </a:r>
          </a:p>
          <a:p>
            <a:pPr lvl="1"/>
            <a:r>
              <a:rPr lang="en-US" dirty="0"/>
              <a:t>Approaches To Negotiation</a:t>
            </a:r>
          </a:p>
          <a:p>
            <a:pPr lvl="1"/>
            <a:r>
              <a:rPr lang="en-US" dirty="0"/>
              <a:t>Conflict Styles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</p:spTree>
    <p:extLst>
      <p:ext uri="{BB962C8B-B14F-4D97-AF65-F5344CB8AC3E}">
        <p14:creationId xmlns:p14="http://schemas.microsoft.com/office/powerpoint/2010/main" val="141222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-304800"/>
            <a:ext cx="7772400" cy="1295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solidFill>
                  <a:srgbClr val="000000"/>
                </a:solidFill>
                <a:ea typeface="MS PGothic" charset="0"/>
              </a:rPr>
              <a:t>Objectives and Skills Of Negotiations 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7162800" cy="5105400"/>
          </a:xfrm>
        </p:spPr>
        <p:txBody>
          <a:bodyPr/>
          <a:lstStyle/>
          <a:p>
            <a:r>
              <a:rPr lang="en-US" sz="2800" dirty="0">
                <a:ea typeface="MS PGothic" charset="0"/>
              </a:rPr>
              <a:t>The Objective of Negotiation Is To:</a:t>
            </a:r>
          </a:p>
          <a:p>
            <a:pPr lvl="1">
              <a:spcBef>
                <a:spcPct val="0"/>
              </a:spcBef>
              <a:buFont typeface="Arial" charset="0"/>
              <a:buChar char="•"/>
            </a:pPr>
            <a:r>
              <a:rPr lang="en-US" sz="2400" dirty="0">
                <a:ea typeface="MS PGothic" charset="0"/>
              </a:rPr>
              <a:t>Come to an Agreement Over The Issue;</a:t>
            </a:r>
          </a:p>
          <a:p>
            <a:pPr lvl="1">
              <a:spcBef>
                <a:spcPct val="0"/>
              </a:spcBef>
              <a:buFont typeface="Arial" charset="0"/>
              <a:buChar char="•"/>
            </a:pPr>
            <a:r>
              <a:rPr lang="en-US" sz="2400" dirty="0">
                <a:ea typeface="MS PGothic" charset="0"/>
              </a:rPr>
              <a:t>Understand What The Other Party Really Wants;</a:t>
            </a:r>
          </a:p>
          <a:p>
            <a:pPr lvl="1">
              <a:spcBef>
                <a:spcPct val="0"/>
              </a:spcBef>
              <a:buFont typeface="Arial" charset="0"/>
              <a:buChar char="•"/>
            </a:pPr>
            <a:r>
              <a:rPr lang="en-US" sz="2400" dirty="0">
                <a:ea typeface="MS PGothic" charset="0"/>
              </a:rPr>
              <a:t>Communicate And Persuade.</a:t>
            </a:r>
          </a:p>
          <a:p>
            <a:pPr lvl="1">
              <a:buFont typeface="Arial" charset="0"/>
              <a:buChar char="•"/>
            </a:pPr>
            <a:endParaRPr lang="en-US" sz="800" dirty="0">
              <a:ea typeface="MS PGothic" charset="0"/>
            </a:endParaRPr>
          </a:p>
          <a:p>
            <a:r>
              <a:rPr lang="en-US" sz="2800" dirty="0">
                <a:ea typeface="MS PGothic" charset="0"/>
              </a:rPr>
              <a:t>What OB Skills Are Applied in Negotiations? </a:t>
            </a:r>
          </a:p>
          <a:p>
            <a:pPr lvl="1">
              <a:spcBef>
                <a:spcPct val="0"/>
              </a:spcBef>
              <a:buFont typeface="Arial" charset="0"/>
              <a:buChar char="•"/>
            </a:pPr>
            <a:r>
              <a:rPr lang="en-US" sz="2400" dirty="0">
                <a:ea typeface="MS PGothic" charset="0"/>
              </a:rPr>
              <a:t>Communication </a:t>
            </a:r>
          </a:p>
          <a:p>
            <a:pPr lvl="1">
              <a:spcBef>
                <a:spcPct val="0"/>
              </a:spcBef>
              <a:buFont typeface="Arial" charset="0"/>
              <a:buChar char="•"/>
            </a:pPr>
            <a:r>
              <a:rPr lang="en-US" sz="2400" dirty="0">
                <a:ea typeface="MS PGothic" charset="0"/>
              </a:rPr>
              <a:t>Perceptions </a:t>
            </a:r>
          </a:p>
          <a:p>
            <a:pPr lvl="1">
              <a:spcBef>
                <a:spcPct val="0"/>
              </a:spcBef>
              <a:buFont typeface="Arial" charset="0"/>
              <a:buChar char="•"/>
            </a:pPr>
            <a:r>
              <a:rPr lang="en-US" sz="2400" dirty="0">
                <a:ea typeface="MS PGothic" charset="0"/>
              </a:rPr>
              <a:t>Decision Making </a:t>
            </a:r>
          </a:p>
          <a:p>
            <a:pPr lvl="1">
              <a:spcBef>
                <a:spcPct val="0"/>
              </a:spcBef>
              <a:buFont typeface="Arial" charset="0"/>
              <a:buChar char="•"/>
            </a:pPr>
            <a:r>
              <a:rPr lang="en-US" sz="2400" dirty="0">
                <a:ea typeface="MS PGothic" charset="0"/>
              </a:rPr>
              <a:t>Motivation </a:t>
            </a:r>
          </a:p>
          <a:p>
            <a:pPr lvl="1">
              <a:spcBef>
                <a:spcPct val="0"/>
              </a:spcBef>
              <a:buFont typeface="Arial" charset="0"/>
              <a:buChar char="•"/>
            </a:pPr>
            <a:r>
              <a:rPr lang="en-US" sz="2400" dirty="0">
                <a:ea typeface="MS PGothic" charset="0"/>
              </a:rPr>
              <a:t>Power, Influence Tactics</a:t>
            </a:r>
          </a:p>
          <a:p>
            <a:pPr lvl="1">
              <a:spcBef>
                <a:spcPct val="0"/>
              </a:spcBef>
              <a:buFont typeface="Arial" charset="0"/>
              <a:buChar char="•"/>
            </a:pPr>
            <a:endParaRPr lang="en-US" dirty="0">
              <a:ea typeface="MS PGothic" charset="0"/>
            </a:endParaRPr>
          </a:p>
          <a:p>
            <a:pPr eaLnBrk="1" hangingPunct="1"/>
            <a:endParaRPr lang="en-US" sz="2600" dirty="0">
              <a:ea typeface="MS PGothic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3932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-315416"/>
            <a:ext cx="7772400" cy="1295400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ea typeface="MS PGothic" charset="0"/>
              </a:rPr>
              <a:t>Approaches to Negotiation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4800" y="1143000"/>
            <a:ext cx="3581400" cy="6096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sz="1200">
              <a:latin typeface="Times" charset="0"/>
              <a:ea typeface="MS PGothic" charset="0"/>
            </a:endParaRPr>
          </a:p>
          <a:p>
            <a:pPr>
              <a:lnSpc>
                <a:spcPct val="80000"/>
              </a:lnSpc>
            </a:pPr>
            <a:endParaRPr lang="en-US" sz="1200">
              <a:latin typeface="Times" charset="0"/>
              <a:ea typeface="MS PGothic" charset="0"/>
            </a:endParaRPr>
          </a:p>
          <a:p>
            <a:pPr>
              <a:lnSpc>
                <a:spcPct val="80000"/>
              </a:lnSpc>
            </a:pPr>
            <a:endParaRPr lang="en-US" sz="1200">
              <a:latin typeface="Times" charset="0"/>
              <a:ea typeface="MS PGothic" charset="0"/>
            </a:endParaRPr>
          </a:p>
        </p:txBody>
      </p:sp>
      <p:sp>
        <p:nvSpPr>
          <p:cNvPr id="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720208" y="979984"/>
            <a:ext cx="4271392" cy="51054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  <a:tabLst>
                <a:tab pos="4657725" algn="l"/>
              </a:tabLst>
            </a:pPr>
            <a:r>
              <a:rPr lang="en-US" sz="2400" b="1" dirty="0">
                <a:ea typeface="MS PGothic" charset="0"/>
              </a:rPr>
              <a:t>Integrative (</a:t>
            </a:r>
            <a:r>
              <a:rPr lang="en-US" sz="2400" b="1" u="sng" dirty="0">
                <a:ea typeface="MS PGothic" charset="0"/>
              </a:rPr>
              <a:t>multi-issues)</a:t>
            </a:r>
          </a:p>
          <a:p>
            <a:pPr>
              <a:lnSpc>
                <a:spcPct val="80000"/>
              </a:lnSpc>
              <a:tabLst>
                <a:tab pos="4657725" algn="l"/>
              </a:tabLst>
            </a:pPr>
            <a:r>
              <a:rPr lang="en-US" sz="2400" dirty="0">
                <a:ea typeface="MS PGothic" charset="0"/>
              </a:rPr>
              <a:t>Win/Win </a:t>
            </a:r>
          </a:p>
          <a:p>
            <a:pPr>
              <a:lnSpc>
                <a:spcPct val="80000"/>
              </a:lnSpc>
              <a:tabLst>
                <a:tab pos="4657725" algn="l"/>
              </a:tabLst>
            </a:pPr>
            <a:r>
              <a:rPr lang="en-US" sz="2400" dirty="0">
                <a:ea typeface="MS PGothic" charset="0"/>
              </a:rPr>
              <a:t>Maximize Both Parties’ Gains</a:t>
            </a:r>
          </a:p>
          <a:p>
            <a:pPr>
              <a:lnSpc>
                <a:spcPct val="80000"/>
              </a:lnSpc>
              <a:tabLst>
                <a:tab pos="4657725" algn="l"/>
              </a:tabLst>
            </a:pPr>
            <a:r>
              <a:rPr lang="en-US" sz="2400" dirty="0">
                <a:ea typeface="MS PGothic" charset="0"/>
              </a:rPr>
              <a:t>Expandable </a:t>
            </a:r>
          </a:p>
          <a:p>
            <a:pPr>
              <a:lnSpc>
                <a:spcPct val="80000"/>
              </a:lnSpc>
              <a:tabLst>
                <a:tab pos="4657725" algn="l"/>
              </a:tabLst>
            </a:pPr>
            <a:r>
              <a:rPr lang="en-US" sz="2400" dirty="0">
                <a:ea typeface="MS PGothic" charset="0"/>
              </a:rPr>
              <a:t>Sustainable Approach</a:t>
            </a:r>
          </a:p>
        </p:txBody>
      </p:sp>
      <p:sp>
        <p:nvSpPr>
          <p:cNvPr id="54278" name="Rectangle 5"/>
          <p:cNvSpPr>
            <a:spLocks noChangeArrowheads="1"/>
          </p:cNvSpPr>
          <p:nvPr/>
        </p:nvSpPr>
        <p:spPr bwMode="auto">
          <a:xfrm>
            <a:off x="304800" y="1143000"/>
            <a:ext cx="3962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 eaLnBrk="0" hangingPunct="0">
              <a:spcBef>
                <a:spcPct val="20000"/>
              </a:spcBef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407894" y="938120"/>
            <a:ext cx="38862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 eaLnBrk="0" hangingPunct="0">
              <a:spcBef>
                <a:spcPct val="20000"/>
              </a:spcBef>
            </a:pPr>
            <a:r>
              <a:rPr lang="en-US" sz="2400" b="1" dirty="0">
                <a:latin typeface="+mn-lt"/>
              </a:rPr>
              <a:t>Distributive (</a:t>
            </a:r>
            <a:r>
              <a:rPr lang="en-US" sz="2400" b="1" u="sng" dirty="0"/>
              <a:t>single</a:t>
            </a:r>
            <a:r>
              <a:rPr lang="en-US" sz="2400" b="1" u="sng" dirty="0">
                <a:latin typeface="+mn-lt"/>
              </a:rPr>
              <a:t> issue)</a:t>
            </a:r>
          </a:p>
          <a:p>
            <a:pPr marL="342900" indent="-342900" eaLnBrk="0" hangingPunct="0">
              <a:buFontTx/>
              <a:buChar char="•"/>
            </a:pPr>
            <a:r>
              <a:rPr lang="en-US" sz="2400" dirty="0">
                <a:latin typeface="+mn-lt"/>
              </a:rPr>
              <a:t>Competitive approach:  Win-lose </a:t>
            </a:r>
          </a:p>
          <a:p>
            <a:pPr marL="342900" indent="-342900" eaLnBrk="0" hangingPunct="0">
              <a:buFontTx/>
              <a:buChar char="•"/>
            </a:pPr>
            <a:r>
              <a:rPr lang="en-US" sz="2400" dirty="0">
                <a:latin typeface="+mn-lt"/>
              </a:rPr>
              <a:t>Maximize My Gains</a:t>
            </a:r>
          </a:p>
          <a:p>
            <a:pPr marL="342900" indent="-342900" eaLnBrk="0" hangingPunct="0">
              <a:buFontTx/>
              <a:buChar char="•"/>
            </a:pPr>
            <a:r>
              <a:rPr lang="en-US" sz="2400" dirty="0">
                <a:latin typeface="+mn-lt"/>
              </a:rPr>
              <a:t>Fixed </a:t>
            </a:r>
          </a:p>
          <a:p>
            <a:pPr marL="342900" indent="-342900" eaLnBrk="0" hangingPunct="0">
              <a:buFontTx/>
              <a:buChar char="•"/>
            </a:pPr>
            <a:r>
              <a:rPr lang="en-US" sz="2400" dirty="0"/>
              <a:t>Conventional Approach</a:t>
            </a:r>
            <a:endParaRPr lang="en-US" sz="2400" dirty="0">
              <a:latin typeface="+mn-lt"/>
            </a:endParaRPr>
          </a:p>
          <a:p>
            <a:pPr marL="342900" indent="-342900" algn="ctr" eaLnBrk="0" hangingPunct="0">
              <a:spcBef>
                <a:spcPct val="20000"/>
              </a:spcBef>
            </a:pPr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276600" y="6324600"/>
            <a:ext cx="3429000" cy="365125"/>
          </a:xfrm>
        </p:spPr>
        <p:txBody>
          <a:bodyPr/>
          <a:lstStyle/>
          <a:p>
            <a:r>
              <a:rPr lang="en-US" dirty="0"/>
              <a:t>MGCR 222 </a:t>
            </a:r>
          </a:p>
        </p:txBody>
      </p:sp>
      <p:pic>
        <p:nvPicPr>
          <p:cNvPr id="1026" name="Picture 2" descr="Image result for Distributive vs integrative bargaining">
            <a:extLst>
              <a:ext uri="{FF2B5EF4-FFF2-40B4-BE49-F238E27FC236}">
                <a16:creationId xmlns:a16="http://schemas.microsoft.com/office/drawing/2014/main" id="{B9DF6CBA-52AB-914E-AABC-0D63C279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490820"/>
            <a:ext cx="4474135" cy="320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3904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1203174"/>
            <a:ext cx="7810500" cy="454992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72D301-B8B6-A448-8A5F-F787F7AB5A79}"/>
              </a:ext>
            </a:extLst>
          </p:cNvPr>
          <p:cNvSpPr txBox="1"/>
          <p:nvPr/>
        </p:nvSpPr>
        <p:spPr>
          <a:xfrm>
            <a:off x="647700" y="152400"/>
            <a:ext cx="8115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Steps in Integrative Negotiation </a:t>
            </a:r>
          </a:p>
        </p:txBody>
      </p:sp>
    </p:spTree>
    <p:extLst>
      <p:ext uri="{BB962C8B-B14F-4D97-AF65-F5344CB8AC3E}">
        <p14:creationId xmlns:p14="http://schemas.microsoft.com/office/powerpoint/2010/main" val="413187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1.Politics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Discuss Organizational Politics and Its Effects On an Organization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2.Trust 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Explain the Importance of Trust in the Workplace and Ways to Build Trust in the Workplace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3. Fairness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Recognize How Fairness Promotes Positive Feelings, Improves Satisfaction, Promotes Organizational Citizenship </a:t>
            </a:r>
            <a:r>
              <a:rPr lang="en-US" sz="1800" dirty="0" err="1"/>
              <a:t>Behaviour</a:t>
            </a:r>
            <a:r>
              <a:rPr lang="en-US" sz="1800" dirty="0"/>
              <a:t> and Reduces Turnover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/>
              <a:t>4. Negotiation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Discuss Negotiation as an Everyday Occurrence in Organizational Relationships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alibri" charset="0"/>
                <a:ea typeface="MS PGothic" charset="0"/>
              </a:rPr>
              <a:t>5. Conflict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Understand how to address conflicts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latin typeface="Calibri" charset="0"/>
              <a:ea typeface="MS PGothic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</p:spTree>
    <p:extLst>
      <p:ext uri="{BB962C8B-B14F-4D97-AF65-F5344CB8AC3E}">
        <p14:creationId xmlns:p14="http://schemas.microsoft.com/office/powerpoint/2010/main" val="2237927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ZOPA- Zone of Possible Agreement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295401"/>
            <a:ext cx="6477000" cy="48768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3429000" y="3505200"/>
            <a:ext cx="2362200" cy="83820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191000" y="3352800"/>
            <a:ext cx="2362200" cy="990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140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Opening Offer- </a:t>
            </a:r>
            <a:r>
              <a:rPr lang="en-US" dirty="0"/>
              <a:t>Making the first offer serves as an anchor </a:t>
            </a:r>
          </a:p>
          <a:p>
            <a:r>
              <a:rPr lang="en-US" b="1" dirty="0"/>
              <a:t>Anchor</a:t>
            </a:r>
            <a:r>
              <a:rPr lang="en-US" dirty="0"/>
              <a:t>- reference point around which a negotiation will revolve and will be used to make negotiation adjustments.</a:t>
            </a:r>
          </a:p>
          <a:p>
            <a:r>
              <a:rPr lang="en-US" b="1" dirty="0"/>
              <a:t>Best alternative to a negotiated agreement (BATNA) </a:t>
            </a:r>
            <a:r>
              <a:rPr lang="en-US" dirty="0"/>
              <a:t>is having other options than accepting an undesirable outcome.</a:t>
            </a:r>
          </a:p>
          <a:p>
            <a:r>
              <a:rPr lang="en-US" b="1" dirty="0"/>
              <a:t>Aspiration Point- </a:t>
            </a:r>
            <a:r>
              <a:rPr lang="en-US" dirty="0"/>
              <a:t>is what you hope for in a given negotiation (desired outcome)</a:t>
            </a:r>
          </a:p>
          <a:p>
            <a:r>
              <a:rPr lang="en-US" b="1" dirty="0"/>
              <a:t>Reservation/ Resistance Point </a:t>
            </a:r>
            <a:r>
              <a:rPr lang="en-US" dirty="0"/>
              <a:t>- Bottom Line</a:t>
            </a:r>
          </a:p>
          <a:p>
            <a:r>
              <a:rPr lang="en-US" b="1" dirty="0"/>
              <a:t>ZOPA (Bargaining Zone): </a:t>
            </a:r>
            <a:r>
              <a:rPr lang="en-US" dirty="0"/>
              <a:t>is a</a:t>
            </a:r>
            <a:r>
              <a:rPr lang="en-US" b="1" dirty="0"/>
              <a:t> </a:t>
            </a:r>
            <a:r>
              <a:rPr lang="en-US" dirty="0"/>
              <a:t>range of possible offers you and the other party are willing to accept</a:t>
            </a:r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Employment Offer Negotiation </a:t>
            </a:r>
            <a:r>
              <a:rPr lang="mr-IN" dirty="0"/>
              <a:t>–</a:t>
            </a:r>
            <a:r>
              <a:rPr lang="en-US" dirty="0"/>
              <a:t> Key Terms</a:t>
            </a:r>
          </a:p>
        </p:txBody>
      </p:sp>
    </p:spTree>
    <p:extLst>
      <p:ext uri="{BB962C8B-B14F-4D97-AF65-F5344CB8AC3E}">
        <p14:creationId xmlns:p14="http://schemas.microsoft.com/office/powerpoint/2010/main" val="3184084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>
          <a:xfrm>
            <a:off x="448235" y="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MS PGothic" charset="0"/>
              </a:rPr>
              <a:t>Key Negotiation Takeaways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4983163"/>
          </a:xfrm>
        </p:spPr>
        <p:txBody>
          <a:bodyPr/>
          <a:lstStyle/>
          <a:p>
            <a:r>
              <a:rPr lang="en-US" sz="2800" dirty="0">
                <a:cs typeface="ＭＳ Ｐゴシック" charset="0"/>
              </a:rPr>
              <a:t>Make sure you are both satisfied</a:t>
            </a:r>
          </a:p>
          <a:p>
            <a:pPr lvl="1"/>
            <a:r>
              <a:rPr lang="en-US" dirty="0">
                <a:cs typeface="ＭＳ Ｐゴシック" charset="0"/>
              </a:rPr>
              <a:t>What is a good outcome for the parties?</a:t>
            </a:r>
          </a:p>
          <a:p>
            <a:r>
              <a:rPr lang="en-US" sz="2800" dirty="0">
                <a:cs typeface="ＭＳ Ｐゴシック" charset="0"/>
              </a:rPr>
              <a:t>Discuss and ask questions</a:t>
            </a:r>
          </a:p>
          <a:p>
            <a:r>
              <a:rPr lang="en-US" sz="2800" dirty="0">
                <a:cs typeface="ＭＳ Ｐゴシック" charset="0"/>
              </a:rPr>
              <a:t>Preserve the relationship, maintain a long term perspective</a:t>
            </a:r>
          </a:p>
          <a:p>
            <a:r>
              <a:rPr lang="en-US" sz="2800" dirty="0">
                <a:cs typeface="ＭＳ Ｐゴシック" charset="0"/>
              </a:rPr>
              <a:t>Come prepared!  Both sides need to know their numbers</a:t>
            </a:r>
          </a:p>
          <a:p>
            <a:r>
              <a:rPr lang="en-US" sz="2800" dirty="0">
                <a:cs typeface="ＭＳ Ｐゴシック" charset="0"/>
              </a:rPr>
              <a:t>Manage perceptions &amp; ego</a:t>
            </a:r>
          </a:p>
          <a:p>
            <a:endParaRPr lang="en-US" sz="2100" dirty="0">
              <a:cs typeface="ＭＳ Ｐゴシック" charset="0"/>
            </a:endParaRPr>
          </a:p>
          <a:p>
            <a:pPr marL="0" indent="0">
              <a:buNone/>
            </a:pPr>
            <a:endParaRPr lang="en-US" b="1" dirty="0">
              <a:ea typeface="MS PGothic" charset="0"/>
            </a:endParaRPr>
          </a:p>
          <a:p>
            <a:endParaRPr lang="en-US" dirty="0">
              <a:latin typeface="Times" charset="0"/>
              <a:ea typeface="MS P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194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Negotiation Mistakes 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57346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Viewing negotiation as a fixed pie</a:t>
            </a:r>
          </a:p>
          <a:p>
            <a:r>
              <a:rPr lang="en-US" dirty="0"/>
              <a:t>Over-valuing your assets</a:t>
            </a:r>
          </a:p>
          <a:p>
            <a:r>
              <a:rPr lang="en-US" dirty="0"/>
              <a:t>Going on a power trip</a:t>
            </a:r>
          </a:p>
          <a:p>
            <a:r>
              <a:rPr lang="en-US" dirty="0"/>
              <a:t>Not knowing what you really want</a:t>
            </a:r>
          </a:p>
          <a:p>
            <a:r>
              <a:rPr lang="en-US" dirty="0"/>
              <a:t>Binding yourself too tightly to a particular outcome</a:t>
            </a:r>
          </a:p>
          <a:p>
            <a:r>
              <a:rPr lang="en-US" dirty="0"/>
              <a:t>Lacking cultural awareness/intelligence</a:t>
            </a:r>
          </a:p>
          <a:p>
            <a:endParaRPr lang="en-CA" dirty="0"/>
          </a:p>
        </p:txBody>
      </p:sp>
      <p:sp>
        <p:nvSpPr>
          <p:cNvPr id="57347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.</a:t>
            </a:r>
          </a:p>
        </p:txBody>
      </p:sp>
      <p:sp>
        <p:nvSpPr>
          <p:cNvPr id="57348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589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457200" y="14269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MS PGothic" charset="0"/>
              </a:rPr>
              <a:t>Conflict Defined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611560" y="1196752"/>
            <a:ext cx="8001000" cy="4800600"/>
          </a:xfrm>
        </p:spPr>
        <p:txBody>
          <a:bodyPr/>
          <a:lstStyle/>
          <a:p>
            <a:r>
              <a:rPr lang="en-US" sz="2800" dirty="0">
                <a:ea typeface="MS PGothic" charset="0"/>
              </a:rPr>
              <a:t>What is a conflict?</a:t>
            </a:r>
          </a:p>
          <a:p>
            <a:pPr marL="0" indent="0">
              <a:buNone/>
            </a:pPr>
            <a:endParaRPr lang="en-US" sz="2800" dirty="0">
              <a:ea typeface="MS PGothic" charset="0"/>
            </a:endParaRPr>
          </a:p>
          <a:p>
            <a:r>
              <a:rPr lang="en-US" sz="2800" dirty="0">
                <a:ea typeface="MS PGothic" charset="0"/>
              </a:rPr>
              <a:t> Dysfunctional And Functional</a:t>
            </a:r>
          </a:p>
          <a:p>
            <a:endParaRPr lang="en-US" sz="2800" dirty="0">
              <a:ea typeface="MS PGothic" charset="0"/>
            </a:endParaRPr>
          </a:p>
          <a:p>
            <a:pPr marL="457200" lvl="1" indent="0">
              <a:buFontTx/>
              <a:buNone/>
            </a:pPr>
            <a:endParaRPr lang="en-US" dirty="0">
              <a:latin typeface="Times" charset="0"/>
              <a:ea typeface="MS PGothic" charset="0"/>
            </a:endParaRPr>
          </a:p>
          <a:p>
            <a:pPr marL="457200" lvl="1" indent="0">
              <a:buFontTx/>
              <a:buNone/>
            </a:pPr>
            <a:endParaRPr lang="en-US" dirty="0">
              <a:latin typeface="Times" charset="0"/>
              <a:ea typeface="MS PGothic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267200"/>
            <a:ext cx="3924300" cy="2070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10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611560" y="-243408"/>
            <a:ext cx="7772400" cy="1295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+mn-lt"/>
                <a:ea typeface="MS PGothic" charset="0"/>
              </a:rPr>
              <a:t>2 Types of Organizational Conflict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228600" y="1052736"/>
            <a:ext cx="8763000" cy="4648200"/>
          </a:xfrm>
        </p:spPr>
        <p:txBody>
          <a:bodyPr>
            <a:normAutofit/>
          </a:bodyPr>
          <a:lstStyle/>
          <a:p>
            <a:r>
              <a:rPr lang="en-US" sz="2400" dirty="0">
                <a:ea typeface="MS PGothic" charset="0"/>
              </a:rPr>
              <a:t>Cognitive/ Task related</a:t>
            </a:r>
          </a:p>
          <a:p>
            <a:pPr lvl="1"/>
            <a:r>
              <a:rPr lang="en-US" sz="2400" dirty="0">
                <a:ea typeface="MS PGothic" charset="0"/>
              </a:rPr>
              <a:t>Conflict relates to differences in perspectives and judgments</a:t>
            </a:r>
          </a:p>
          <a:p>
            <a:pPr lvl="2"/>
            <a:r>
              <a:rPr lang="en-US" dirty="0">
                <a:ea typeface="MS PGothic" charset="0"/>
              </a:rPr>
              <a:t>Task or process oriented</a:t>
            </a:r>
          </a:p>
          <a:p>
            <a:pPr lvl="1"/>
            <a:r>
              <a:rPr lang="en-US" sz="2400" dirty="0">
                <a:ea typeface="MS PGothic" charset="0"/>
              </a:rPr>
              <a:t>Involves disagreement about the work that is being done</a:t>
            </a:r>
          </a:p>
          <a:p>
            <a:pPr lvl="2"/>
            <a:r>
              <a:rPr lang="en-US" dirty="0">
                <a:ea typeface="MS PGothic" charset="0"/>
              </a:rPr>
              <a:t>Usually functional conflict </a:t>
            </a:r>
          </a:p>
          <a:p>
            <a:r>
              <a:rPr lang="en-US" sz="2400" dirty="0">
                <a:ea typeface="MS PGothic" charset="0"/>
              </a:rPr>
              <a:t>Affective/ Relationship </a:t>
            </a:r>
          </a:p>
          <a:p>
            <a:pPr lvl="1"/>
            <a:r>
              <a:rPr lang="en-US" sz="2400" dirty="0"/>
              <a:t>interpersonal conflicts (dislike for person) </a:t>
            </a:r>
          </a:p>
          <a:p>
            <a:pPr lvl="1"/>
            <a:r>
              <a:rPr lang="en-US" sz="2400" dirty="0">
                <a:ea typeface="MS PGothic" charset="0"/>
              </a:rPr>
              <a:t>Dysfunctional conflict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>
                <a:ea typeface="MS PGothic" charset="0"/>
              </a:rPr>
              <a:t>One can lead to the other!</a:t>
            </a:r>
          </a:p>
          <a:p>
            <a:pPr marL="457200" lvl="1" indent="0">
              <a:buNone/>
            </a:pPr>
            <a:endParaRPr lang="en-US" dirty="0">
              <a:latin typeface="Times" charset="0"/>
              <a:ea typeface="MS PGothic" charset="0"/>
            </a:endParaRPr>
          </a:p>
          <a:p>
            <a:pPr lvl="2"/>
            <a:endParaRPr lang="en-US" dirty="0">
              <a:latin typeface="Times" charset="0"/>
              <a:ea typeface="MS PGothic" charset="0"/>
            </a:endParaRPr>
          </a:p>
          <a:p>
            <a:pPr lvl="1"/>
            <a:endParaRPr lang="en-US" dirty="0">
              <a:latin typeface="Times" charset="0"/>
              <a:ea typeface="MS PGothic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</p:spTree>
    <p:extLst>
      <p:ext uri="{BB962C8B-B14F-4D97-AF65-F5344CB8AC3E}">
        <p14:creationId xmlns:p14="http://schemas.microsoft.com/office/powerpoint/2010/main" val="1455282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457200" y="-88206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0000"/>
                </a:solidFill>
                <a:latin typeface="Calibri" charset="0"/>
                <a:ea typeface="MS PGothic" charset="0"/>
              </a:rPr>
              <a:t>Conflict Styles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505200" y="6248400"/>
            <a:ext cx="3810000" cy="365125"/>
          </a:xfrm>
        </p:spPr>
        <p:txBody>
          <a:bodyPr/>
          <a:lstStyle/>
          <a:p>
            <a:pPr algn="ctr"/>
            <a:r>
              <a:rPr lang="en-US" dirty="0"/>
              <a:t>MGCR 222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95400"/>
            <a:ext cx="7279164" cy="471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1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-243408"/>
            <a:ext cx="7772400" cy="1295400"/>
          </a:xfrm>
        </p:spPr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ea typeface="MS PGothic" charset="0"/>
              </a:rPr>
              <a:t>5 Conflict Styles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052736"/>
            <a:ext cx="8382000" cy="5112568"/>
          </a:xfrm>
        </p:spPr>
        <p:txBody>
          <a:bodyPr>
            <a:normAutofit/>
          </a:bodyPr>
          <a:lstStyle/>
          <a:p>
            <a:r>
              <a:rPr lang="en-US" sz="2400" dirty="0">
                <a:ea typeface="MS PGothic" charset="0"/>
              </a:rPr>
              <a:t>Competing</a:t>
            </a:r>
          </a:p>
          <a:p>
            <a:pPr lvl="2"/>
            <a:r>
              <a:rPr lang="en-US" sz="2400" dirty="0">
                <a:ea typeface="MS PGothic" charset="0"/>
              </a:rPr>
              <a:t>Imposing one’s will on the other party.</a:t>
            </a:r>
          </a:p>
          <a:p>
            <a:r>
              <a:rPr lang="en-US" sz="2400" dirty="0">
                <a:ea typeface="MS PGothic" charset="0"/>
              </a:rPr>
              <a:t>Collaborating/ Integrating</a:t>
            </a:r>
          </a:p>
          <a:p>
            <a:pPr lvl="2"/>
            <a:r>
              <a:rPr lang="en-CA" sz="2400" dirty="0">
                <a:ea typeface="MS PGothic" charset="0"/>
              </a:rPr>
              <a:t>Win-win approach</a:t>
            </a:r>
            <a:r>
              <a:rPr lang="en-US" altLang="ja-JP" sz="2400" dirty="0">
                <a:ea typeface="MS PGothic" charset="0"/>
              </a:rPr>
              <a:t>.</a:t>
            </a:r>
          </a:p>
          <a:p>
            <a:r>
              <a:rPr lang="en-US" sz="2400" dirty="0">
                <a:ea typeface="MS PGothic" charset="0"/>
              </a:rPr>
              <a:t>Avoiding</a:t>
            </a:r>
          </a:p>
          <a:p>
            <a:pPr lvl="2"/>
            <a:r>
              <a:rPr lang="en-US" sz="2400" dirty="0">
                <a:ea typeface="MS PGothic" charset="0"/>
              </a:rPr>
              <a:t>The desire to withdraw from or suppress a conflict.</a:t>
            </a:r>
          </a:p>
          <a:p>
            <a:r>
              <a:rPr lang="en-US" sz="2400" dirty="0">
                <a:ea typeface="MS PGothic" charset="0"/>
              </a:rPr>
              <a:t>Accommodating</a:t>
            </a:r>
          </a:p>
          <a:p>
            <a:pPr lvl="2"/>
            <a:r>
              <a:rPr lang="en-US" sz="2400" dirty="0">
                <a:ea typeface="MS PGothic" charset="0"/>
              </a:rPr>
              <a:t>Accepting and incorporating the will of the other party.</a:t>
            </a:r>
          </a:p>
          <a:p>
            <a:r>
              <a:rPr lang="en-US" sz="2400" dirty="0">
                <a:ea typeface="MS PGothic" charset="0"/>
              </a:rPr>
              <a:t>Compromising</a:t>
            </a:r>
          </a:p>
          <a:p>
            <a:pPr lvl="2"/>
            <a:r>
              <a:rPr lang="en-US" sz="2400" dirty="0">
                <a:ea typeface="MS PGothic" charset="0"/>
              </a:rPr>
              <a:t>A situation in which each party to a conflict is willing to give up something.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2734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Terms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Aspiration point</a:t>
            </a:r>
          </a:p>
          <a:p>
            <a:pPr>
              <a:lnSpc>
                <a:spcPct val="120000"/>
              </a:lnSpc>
            </a:pPr>
            <a:r>
              <a:rPr lang="en-US" dirty="0"/>
              <a:t>is what you hope for in a given situation; it is your preferred result.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/>
              <a:t>Best alternative to a negotiated agreement</a:t>
            </a:r>
            <a:r>
              <a:rPr lang="en-US" dirty="0"/>
              <a:t> (BATNA) is having other options than accepting an undesirable outcome.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/>
              <a:t>Conflict style</a:t>
            </a:r>
          </a:p>
          <a:p>
            <a:pPr>
              <a:lnSpc>
                <a:spcPct val="120000"/>
              </a:lnSpc>
            </a:pPr>
            <a:r>
              <a:rPr lang="en-US" dirty="0"/>
              <a:t>is the way people handle conflict.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/>
              <a:t>Delegating </a:t>
            </a:r>
          </a:p>
          <a:p>
            <a:pPr>
              <a:lnSpc>
                <a:spcPct val="120000"/>
              </a:lnSpc>
            </a:pPr>
            <a:r>
              <a:rPr lang="en-US" dirty="0"/>
              <a:t>is the process through which a person, usually an organizational leader, trusts direct reports, followers, or even peers to accomplish a task or organizational objective.</a:t>
            </a:r>
            <a:endParaRPr lang="en-CA" dirty="0"/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 </a:t>
            </a:r>
            <a:endParaRPr lang="en-CA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Distributive bargaining</a:t>
            </a:r>
          </a:p>
          <a:p>
            <a:pPr>
              <a:lnSpc>
                <a:spcPct val="120000"/>
              </a:lnSpc>
            </a:pPr>
            <a:r>
              <a:rPr lang="en-US" dirty="0"/>
              <a:t>assumes there is a limited amount of money, resources, or opportunities that must be divided up through negotiation because people have competing interests.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/>
              <a:t>Distributive justice</a:t>
            </a:r>
          </a:p>
          <a:p>
            <a:pPr>
              <a:lnSpc>
                <a:spcPct val="120000"/>
              </a:lnSpc>
            </a:pPr>
            <a:r>
              <a:rPr lang="en-US" dirty="0"/>
              <a:t>compares the individual’s inputs and outcomes to other members’ inputs and outcomes.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/>
              <a:t>Fairness</a:t>
            </a:r>
          </a:p>
          <a:p>
            <a:pPr>
              <a:lnSpc>
                <a:spcPct val="120000"/>
              </a:lnSpc>
            </a:pPr>
            <a:r>
              <a:rPr lang="en-US" dirty="0"/>
              <a:t>is a judgment about whether treatment has been just, equitable, and impartial.  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/>
              <a:t>Influence tactics</a:t>
            </a:r>
          </a:p>
          <a:p>
            <a:pPr>
              <a:lnSpc>
                <a:spcPct val="120000"/>
              </a:lnSpc>
            </a:pPr>
            <a:r>
              <a:rPr lang="en-US" dirty="0"/>
              <a:t>are specific </a:t>
            </a:r>
            <a:r>
              <a:rPr lang="en-US" dirty="0" err="1"/>
              <a:t>behaviours</a:t>
            </a:r>
            <a:r>
              <a:rPr lang="en-US" dirty="0"/>
              <a:t> exercised to achieve an outcome, particularly getting personal interests satisfied.</a:t>
            </a:r>
            <a:endParaRPr lang="en-CA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</p:spTree>
    <p:extLst>
      <p:ext uri="{BB962C8B-B14F-4D97-AF65-F5344CB8AC3E}">
        <p14:creationId xmlns:p14="http://schemas.microsoft.com/office/powerpoint/2010/main" val="27053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Integrative negotiation</a:t>
            </a:r>
          </a:p>
          <a:p>
            <a:pPr>
              <a:lnSpc>
                <a:spcPct val="120000"/>
              </a:lnSpc>
            </a:pPr>
            <a:r>
              <a:rPr lang="en-US" dirty="0"/>
              <a:t>is an alternative to distributive bargaining that seeks to achieve a win-win result for both parties.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/>
              <a:t>Interactional justice</a:t>
            </a:r>
          </a:p>
          <a:p>
            <a:pPr>
              <a:lnSpc>
                <a:spcPct val="120000"/>
              </a:lnSpc>
            </a:pPr>
            <a:r>
              <a:rPr lang="en-US" dirty="0"/>
              <a:t>is the interpersonal form of justice concerned with the </a:t>
            </a:r>
            <a:r>
              <a:rPr lang="en-US" dirty="0" err="1"/>
              <a:t>behaviour</a:t>
            </a:r>
            <a:r>
              <a:rPr lang="en-US" dirty="0"/>
              <a:t> of leaders in their relationship to followers or direct reports.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/>
              <a:t>Interpersonal trust </a:t>
            </a:r>
          </a:p>
          <a:p>
            <a:pPr>
              <a:lnSpc>
                <a:spcPct val="120000"/>
              </a:lnSpc>
            </a:pPr>
            <a:r>
              <a:rPr lang="en-US" dirty="0"/>
              <a:t>consists of the expectation, assumption, or belief about the likelihood that another’s future actions will be beneficial, </a:t>
            </a:r>
            <a:r>
              <a:rPr lang="en-US" dirty="0" err="1"/>
              <a:t>favourable</a:t>
            </a:r>
            <a:r>
              <a:rPr lang="en-US" dirty="0"/>
              <a:t>, or at least not detrimental to one’s own interests.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/>
              <a:t>Negotiation</a:t>
            </a:r>
          </a:p>
          <a:p>
            <a:pPr>
              <a:lnSpc>
                <a:spcPct val="120000"/>
              </a:lnSpc>
            </a:pPr>
            <a:r>
              <a:rPr lang="en-US" dirty="0"/>
              <a:t>is a social interaction between two (or more) parties who attempt to persuade or influence each other regarding some end.</a:t>
            </a:r>
            <a:endParaRPr lang="en-CA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Organizational politics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n-US" dirty="0"/>
              <a:t>refers to the activities that individuals in organizations pursue to reach their own desired outcomes.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/>
              <a:t>Psychological contract</a:t>
            </a:r>
          </a:p>
          <a:p>
            <a:pPr>
              <a:lnSpc>
                <a:spcPct val="120000"/>
              </a:lnSpc>
            </a:pPr>
            <a:r>
              <a:rPr lang="en-US" dirty="0"/>
              <a:t>is an unwritten expectation about the exchanges that will take place between an employee and the organization.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/>
              <a:t>Social networks</a:t>
            </a:r>
          </a:p>
          <a:p>
            <a:pPr>
              <a:lnSpc>
                <a:spcPct val="120000"/>
              </a:lnSpc>
            </a:pPr>
            <a:r>
              <a:rPr lang="en-US" dirty="0"/>
              <a:t>are patterns of repeated interactions that influence the flow of resources, information, and support among organizational members.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/>
              <a:t>Zone of possible agreements (ZOPA) </a:t>
            </a:r>
          </a:p>
          <a:p>
            <a:pPr>
              <a:lnSpc>
                <a:spcPct val="120000"/>
              </a:lnSpc>
            </a:pPr>
            <a:r>
              <a:rPr lang="en-US" dirty="0"/>
              <a:t>is a</a:t>
            </a:r>
            <a:r>
              <a:rPr lang="en-US" b="1" dirty="0"/>
              <a:t> </a:t>
            </a:r>
            <a:r>
              <a:rPr lang="en-US" dirty="0"/>
              <a:t>range of possible offers you and the other party are willing to accept.</a:t>
            </a:r>
            <a:endParaRPr lang="en-CA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</p:spTree>
    <p:extLst>
      <p:ext uri="{BB962C8B-B14F-4D97-AF65-F5344CB8AC3E}">
        <p14:creationId xmlns:p14="http://schemas.microsoft.com/office/powerpoint/2010/main" val="378349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Slide Number Placeholder 3"/>
          <p:cNvSpPr>
            <a:spLocks noGrp="1"/>
          </p:cNvSpPr>
          <p:nvPr>
            <p:ph type="sldNum" sz="quarter" idx="14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11-</a:t>
            </a:r>
            <a:fld id="{EF4C96D4-9E2E-4F6C-882B-0399DFF3724A}" type="slidenum">
              <a:rPr lang="en-US" smtClean="0">
                <a:cs typeface="Arial" charset="0"/>
              </a:rPr>
              <a:pPr/>
              <a:t>3</a:t>
            </a:fld>
            <a:endParaRPr lang="en-US">
              <a:cs typeface="Arial" charset="0"/>
            </a:endParaRPr>
          </a:p>
        </p:txBody>
      </p:sp>
      <p:sp>
        <p:nvSpPr>
          <p:cNvPr id="5222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28600"/>
            <a:ext cx="7818120" cy="9144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What Is Organizational Politics?</a:t>
            </a:r>
          </a:p>
          <a:p>
            <a:endParaRPr lang="en-US" sz="2800" b="1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Activities that individuals in organizations pursue to reach their own desired outcomes (which may or may not be in the interests of the organization).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Requires the use of Power</a:t>
            </a:r>
            <a:endParaRPr lang="en-CA" sz="2800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politics">
            <a:extLst>
              <a:ext uri="{FF2B5EF4-FFF2-40B4-BE49-F238E27FC236}">
                <a16:creationId xmlns:a16="http://schemas.microsoft.com/office/drawing/2014/main" id="{C7CC0A9A-67FC-8145-9A1F-042255A24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575397"/>
            <a:ext cx="3822515" cy="214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6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Chapter 11: Communicating With A Purpose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</p:spTree>
    <p:extLst>
      <p:ext uri="{BB962C8B-B14F-4D97-AF65-F5344CB8AC3E}">
        <p14:creationId xmlns:p14="http://schemas.microsoft.com/office/powerpoint/2010/main" val="3586001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CFDCD-2261-B04D-9CB0-76D7857A1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Politics &amp; Its Impact</a:t>
            </a:r>
          </a:p>
        </p:txBody>
      </p:sp>
      <p:pic>
        <p:nvPicPr>
          <p:cNvPr id="1026" name="Picture 2" descr="No alt text provided for this image">
            <a:extLst>
              <a:ext uri="{FF2B5EF4-FFF2-40B4-BE49-F238E27FC236}">
                <a16:creationId xmlns:a16="http://schemas.microsoft.com/office/drawing/2014/main" id="{A12AA885-F41A-EC43-ADCF-7A65FAB48A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8229600" cy="42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414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Two Faces of Power</a:t>
            </a:r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>
          <a:xfrm>
            <a:off x="228600" y="1885951"/>
            <a:ext cx="6206490" cy="356592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Personal Power (Power over) </a:t>
            </a:r>
          </a:p>
          <a:p>
            <a:r>
              <a:rPr lang="en-US" dirty="0"/>
              <a:t>Used for personal gain or power hungry</a:t>
            </a:r>
          </a:p>
          <a:p>
            <a:pPr marL="0" indent="0"/>
            <a:r>
              <a:rPr lang="en-US" dirty="0"/>
              <a:t> Some are Machiavellian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Social Power (Power To)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Used for the good of the  group, to create motivation, to accomplish group goals</a:t>
            </a:r>
          </a:p>
          <a:p>
            <a:pPr marL="0" indent="0">
              <a:buNone/>
            </a:pPr>
            <a:endParaRPr lang="en-US" dirty="0"/>
          </a:p>
          <a:p>
            <a:pPr marL="0" indent="0"/>
            <a:endParaRPr lang="en-CA" dirty="0"/>
          </a:p>
        </p:txBody>
      </p:sp>
      <p:sp>
        <p:nvSpPr>
          <p:cNvPr id="4608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MGCR 222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2E0C75B0-3367-BA4D-9461-3F2353CB7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090" y="2061210"/>
            <a:ext cx="2552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147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Traits of Powerful &amp; Powerless Leaders?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1676400"/>
            <a:ext cx="3810000" cy="361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dirty="0"/>
              <a:t>Powerful Leaders “ Power To”</a:t>
            </a:r>
          </a:p>
          <a:p>
            <a:pPr lvl="1"/>
            <a:r>
              <a:rPr lang="en-US" b="1" dirty="0"/>
              <a:t> 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Delegate decision making authority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See people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s talents as an asset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Improve employee working conditions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Secure resources and strategic information for the team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Take calculated risks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/>
              <a:t>Press for innovations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/>
              <a:t>Share power with subordinates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dirty="0"/>
              <a:t>Help develop people</a:t>
            </a:r>
          </a:p>
          <a:p>
            <a:pPr lvl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24400" y="1828800"/>
            <a:ext cx="381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14800" y="182880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b="1" dirty="0"/>
              <a:t>Powerless Leaders  “Power Over”</a:t>
            </a:r>
          </a:p>
          <a:p>
            <a:pPr lvl="1"/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Supervise closely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Do not delegate decisions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Distrust subordinates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See people</a:t>
            </a:r>
            <a:r>
              <a:rPr lang="ja-JP" altLang="en-US" dirty="0">
                <a:latin typeface="Arial"/>
              </a:rPr>
              <a:t>’</a:t>
            </a:r>
            <a:r>
              <a:rPr lang="en-US" dirty="0"/>
              <a:t>s talents as a threat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Focus on rules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Are risk averse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Emphasize  work over well being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Protect their territory/sand box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06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2"/>
          <p:cNvSpPr>
            <a:spLocks noChangeArrowheads="1"/>
          </p:cNvSpPr>
          <p:nvPr/>
        </p:nvSpPr>
        <p:spPr bwMode="auto">
          <a:xfrm>
            <a:off x="2438400" y="2286000"/>
            <a:ext cx="4419600" cy="2971800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AU" sz="2800" b="1" dirty="0">
                <a:latin typeface="Arial" charset="0"/>
              </a:rPr>
              <a:t>Types of</a:t>
            </a:r>
          </a:p>
          <a:p>
            <a:pPr algn="ctr" eaLnBrk="0" hangingPunct="0"/>
            <a:r>
              <a:rPr lang="en-AU" sz="2800" b="1" dirty="0">
                <a:latin typeface="Arial" charset="0"/>
              </a:rPr>
              <a:t>Organizational</a:t>
            </a:r>
          </a:p>
          <a:p>
            <a:pPr algn="ctr" eaLnBrk="0" hangingPunct="0"/>
            <a:r>
              <a:rPr lang="en-AU" sz="2800" b="1" dirty="0">
                <a:latin typeface="Arial" charset="0"/>
              </a:rPr>
              <a:t>Politics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5524500" y="1397657"/>
            <a:ext cx="1828800" cy="9906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r>
              <a:rPr lang="en-AU" b="1" dirty="0">
                <a:solidFill>
                  <a:schemeClr val="tx1"/>
                </a:solidFill>
                <a:latin typeface="Arial" charset="0"/>
              </a:rPr>
              <a:t>Blaming</a:t>
            </a:r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457200" y="3267635"/>
            <a:ext cx="1828800" cy="838200"/>
          </a:xfrm>
          <a:prstGeom prst="rect">
            <a:avLst/>
          </a:prstGeom>
          <a:solidFill>
            <a:srgbClr val="93CDDD"/>
          </a:solidFill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r>
              <a:rPr lang="en-AU" b="1" dirty="0">
                <a:solidFill>
                  <a:srgbClr val="000000"/>
                </a:solidFill>
                <a:latin typeface="Arial" charset="0"/>
              </a:rPr>
              <a:t>Breaking </a:t>
            </a:r>
          </a:p>
          <a:p>
            <a:pPr algn="ctr" eaLnBrk="0" hangingPunct="0">
              <a:lnSpc>
                <a:spcPct val="90000"/>
              </a:lnSpc>
            </a:pPr>
            <a:r>
              <a:rPr lang="en-AU" b="1" dirty="0">
                <a:solidFill>
                  <a:srgbClr val="000000"/>
                </a:solidFill>
                <a:latin typeface="Arial" charset="0"/>
              </a:rPr>
              <a:t>Promises</a:t>
            </a:r>
          </a:p>
        </p:txBody>
      </p:sp>
      <p:sp>
        <p:nvSpPr>
          <p:cNvPr id="21512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61728"/>
            <a:ext cx="8229600" cy="114300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effectLst/>
              </a:rPr>
              <a:t>Types of Organizational Politics</a:t>
            </a:r>
            <a:endParaRPr lang="en-AU" b="1" dirty="0">
              <a:solidFill>
                <a:schemeClr val="tx1"/>
              </a:solidFill>
              <a:effectLst/>
            </a:endParaRPr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6871447" y="3094414"/>
            <a:ext cx="1905000" cy="990600"/>
          </a:xfrm>
          <a:prstGeom prst="rect">
            <a:avLst/>
          </a:prstGeom>
          <a:solidFill>
            <a:srgbClr val="93CDDD"/>
          </a:solidFill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r>
              <a:rPr lang="en-AU" b="1" dirty="0">
                <a:solidFill>
                  <a:srgbClr val="000000"/>
                </a:solidFill>
                <a:latin typeface="Arial" charset="0"/>
              </a:rPr>
              <a:t>Withholding</a:t>
            </a:r>
          </a:p>
          <a:p>
            <a:pPr algn="ctr" eaLnBrk="0" hangingPunct="0">
              <a:lnSpc>
                <a:spcPct val="90000"/>
              </a:lnSpc>
            </a:pPr>
            <a:r>
              <a:rPr lang="en-AU" b="1" dirty="0">
                <a:solidFill>
                  <a:srgbClr val="000000"/>
                </a:solidFill>
                <a:latin typeface="Arial" charset="0"/>
              </a:rPr>
              <a:t>information</a:t>
            </a:r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6019800" y="5020235"/>
            <a:ext cx="1828800" cy="914400"/>
          </a:xfrm>
          <a:prstGeom prst="rect">
            <a:avLst/>
          </a:prstGeom>
          <a:solidFill>
            <a:srgbClr val="93CDDD"/>
          </a:solidFill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r>
              <a:rPr lang="en-AU" b="1" dirty="0">
                <a:solidFill>
                  <a:srgbClr val="000000"/>
                </a:solidFill>
                <a:latin typeface="Arial" charset="0"/>
              </a:rPr>
              <a:t>Forming</a:t>
            </a:r>
            <a:br>
              <a:rPr lang="en-AU" b="1" dirty="0">
                <a:solidFill>
                  <a:srgbClr val="000000"/>
                </a:solidFill>
                <a:latin typeface="Arial" charset="0"/>
              </a:rPr>
            </a:br>
            <a:r>
              <a:rPr lang="en-AU" b="1" dirty="0">
                <a:solidFill>
                  <a:srgbClr val="000000"/>
                </a:solidFill>
                <a:latin typeface="Arial" charset="0"/>
              </a:rPr>
              <a:t>coalitions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1600200" y="1609165"/>
            <a:ext cx="1676400" cy="838200"/>
          </a:xfrm>
          <a:prstGeom prst="rect">
            <a:avLst/>
          </a:prstGeom>
          <a:solidFill>
            <a:srgbClr val="93CDDD"/>
          </a:solidFill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r>
              <a:rPr lang="en-AU" b="1" dirty="0">
                <a:solidFill>
                  <a:srgbClr val="000000"/>
                </a:solidFill>
                <a:latin typeface="Arial" charset="0"/>
              </a:rPr>
              <a:t>Deception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1248334" y="5135562"/>
            <a:ext cx="2180665" cy="1033180"/>
          </a:xfrm>
          <a:prstGeom prst="rect">
            <a:avLst/>
          </a:prstGeom>
          <a:solidFill>
            <a:srgbClr val="93CDDD"/>
          </a:solidFill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r>
              <a:rPr lang="en-AU" b="1" dirty="0">
                <a:solidFill>
                  <a:srgbClr val="000000"/>
                </a:solidFill>
                <a:latin typeface="Arial" charset="0"/>
              </a:rPr>
              <a:t>Trade Favours &amp;</a:t>
            </a:r>
          </a:p>
          <a:p>
            <a:pPr algn="ctr" eaLnBrk="0" hangingPunct="0">
              <a:lnSpc>
                <a:spcPct val="90000"/>
              </a:lnSpc>
            </a:pPr>
            <a:r>
              <a:rPr lang="en-AU" b="1" dirty="0">
                <a:solidFill>
                  <a:srgbClr val="000000"/>
                </a:solidFill>
                <a:latin typeface="Arial" charset="0"/>
              </a:rPr>
              <a:t> Bargaining</a:t>
            </a:r>
          </a:p>
        </p:txBody>
      </p:sp>
    </p:spTree>
    <p:extLst>
      <p:ext uri="{BB962C8B-B14F-4D97-AF65-F5344CB8AC3E}">
        <p14:creationId xmlns:p14="http://schemas.microsoft.com/office/powerpoint/2010/main" val="868388938"/>
      </p:ext>
    </p:extLst>
  </p:cSld>
  <p:clrMapOvr>
    <a:masterClrMapping/>
  </p:clrMapOvr>
  <p:transition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Conditions For Organizational Politics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Lack of resources</a:t>
            </a:r>
          </a:p>
          <a:p>
            <a:r>
              <a:rPr lang="en-US" dirty="0"/>
              <a:t>High levels of distrust</a:t>
            </a:r>
          </a:p>
          <a:p>
            <a:r>
              <a:rPr lang="en-US" dirty="0"/>
              <a:t>Shifts In power</a:t>
            </a:r>
          </a:p>
          <a:p>
            <a:r>
              <a:rPr lang="en-US" dirty="0"/>
              <a:t>Political Organizational Culture</a:t>
            </a:r>
          </a:p>
          <a:p>
            <a:r>
              <a:rPr lang="en-US" dirty="0"/>
              <a:t>Democratic, Complex or ambiguous decision making processes </a:t>
            </a:r>
          </a:p>
          <a:p>
            <a:r>
              <a:rPr lang="en-US" dirty="0"/>
              <a:t>Personal Traits:</a:t>
            </a:r>
          </a:p>
          <a:p>
            <a:pPr lvl="1"/>
            <a:r>
              <a:rPr lang="en-US" dirty="0"/>
              <a:t>High Need for Power, Machiavellian Personality, Internal Locus of Control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</p:spTree>
    <p:extLst>
      <p:ext uri="{BB962C8B-B14F-4D97-AF65-F5344CB8AC3E}">
        <p14:creationId xmlns:p14="http://schemas.microsoft.com/office/powerpoint/2010/main" val="530492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Two Approaches to Organizational Politics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687513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</a:t>
            </a:r>
          </a:p>
        </p:txBody>
      </p:sp>
    </p:spTree>
    <p:extLst>
      <p:ext uri="{BB962C8B-B14F-4D97-AF65-F5344CB8AC3E}">
        <p14:creationId xmlns:p14="http://schemas.microsoft.com/office/powerpoint/2010/main" val="30690919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5.3.0.3294"/>
  <p:tag name="PPTVERSION" val="15"/>
  <p:tag name="TPOS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  <p:tag name="DELIMITERS" val="3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LIMITERS" val="3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15742</TotalTime>
  <Words>1368</Words>
  <Application>Microsoft Macintosh PowerPoint</Application>
  <PresentationFormat>On-screen Show (4:3)</PresentationFormat>
  <Paragraphs>281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ＭＳ Ｐゴシック</vt:lpstr>
      <vt:lpstr>ＭＳ Ｐゴシック</vt:lpstr>
      <vt:lpstr>Arial</vt:lpstr>
      <vt:lpstr>Calibri</vt:lpstr>
      <vt:lpstr>Mangal</vt:lpstr>
      <vt:lpstr>Times</vt:lpstr>
      <vt:lpstr>Office Theme</vt:lpstr>
      <vt:lpstr>Custom Design</vt:lpstr>
      <vt:lpstr>Chapter 8 Understanding Relationships </vt:lpstr>
      <vt:lpstr>Learning Objectives</vt:lpstr>
      <vt:lpstr>PowerPoint Presentation</vt:lpstr>
      <vt:lpstr>Organizational Politics &amp; Its Impact</vt:lpstr>
      <vt:lpstr>Two Faces of Power</vt:lpstr>
      <vt:lpstr>What are the Traits of Powerful &amp; Powerless Leaders?</vt:lpstr>
      <vt:lpstr>Types of Organizational Politics</vt:lpstr>
      <vt:lpstr>Conditions For Organizational Politics</vt:lpstr>
      <vt:lpstr>Two Approaches to Organizational Politics</vt:lpstr>
      <vt:lpstr>Trust </vt:lpstr>
      <vt:lpstr>Social Networks Are Built on Trust </vt:lpstr>
      <vt:lpstr>PowerPoint Presentation</vt:lpstr>
      <vt:lpstr>Delegation </vt:lpstr>
      <vt:lpstr>Fairness  (Covered in Chapter 5)</vt:lpstr>
      <vt:lpstr>Influence Tactics</vt:lpstr>
      <vt:lpstr>Negotiation</vt:lpstr>
      <vt:lpstr>Objectives and Skills Of Negotiations </vt:lpstr>
      <vt:lpstr>Approaches to Negotiation</vt:lpstr>
      <vt:lpstr>PowerPoint Presentation</vt:lpstr>
      <vt:lpstr>ZOPA- Zone of Possible Agreement</vt:lpstr>
      <vt:lpstr>Employment Offer Negotiation – Key Terms</vt:lpstr>
      <vt:lpstr>Key Negotiation Takeaways</vt:lpstr>
      <vt:lpstr>Negotiation Mistakes </vt:lpstr>
      <vt:lpstr>Conflict Defined</vt:lpstr>
      <vt:lpstr>2 Types of Organizational Conflict</vt:lpstr>
      <vt:lpstr>Conflict Styles</vt:lpstr>
      <vt:lpstr>5 Conflict Styles</vt:lpstr>
      <vt:lpstr>Key Terms</vt:lpstr>
      <vt:lpstr>Key Terms</vt:lpstr>
      <vt:lpstr>Next Steps</vt:lpstr>
    </vt:vector>
  </TitlesOfParts>
  <Company>McGill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Beaupre, Mr</dc:creator>
  <cp:lastModifiedBy>Microsoft Office User</cp:lastModifiedBy>
  <cp:revision>493</cp:revision>
  <cp:lastPrinted>2019-02-14T20:24:40Z</cp:lastPrinted>
  <dcterms:created xsi:type="dcterms:W3CDTF">2011-06-13T20:59:31Z</dcterms:created>
  <dcterms:modified xsi:type="dcterms:W3CDTF">2019-02-18T23:44:48Z</dcterms:modified>
</cp:coreProperties>
</file>